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</p:sldIdLst>
  <p:sldSz cx="18288000" cy="10287000"/>
  <p:notesSz cx="6858000" cy="9144000"/>
  <p:embeddedFontLst>
    <p:embeddedFont>
      <p:font typeface="Arimo Bold" panose="020B0604020202020204" charset="0"/>
      <p:regular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7DDF0-436D-7CFE-427C-9B4A3DA17893}" v="283" dt="2024-11-09T13:31:36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12947022" y="735740"/>
            <a:ext cx="4481849" cy="448184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BAEAF-284E-BC7C-723E-A9AF045F4EBA}"/>
              </a:ext>
            </a:extLst>
          </p:cNvPr>
          <p:cNvSpPr txBox="1"/>
          <p:nvPr/>
        </p:nvSpPr>
        <p:spPr>
          <a:xfrm>
            <a:off x="8842443" y="719239"/>
            <a:ext cx="8188257" cy="19883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Acknowledgement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8229600"/>
            <a:ext cx="4009294" cy="20574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ue circle with green and yellow check mark&#10;&#10;Description automatically generated">
            <a:extLst>
              <a:ext uri="{FF2B5EF4-FFF2-40B4-BE49-F238E27FC236}">
                <a16:creationId xmlns:a16="http://schemas.microsoft.com/office/drawing/2014/main" id="{2D51CFFF-BF92-CB90-D3B9-BF4744F6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3" y="1433156"/>
            <a:ext cx="7166071" cy="716607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4E067-C7AF-CD28-3863-6B16A7C6F638}"/>
              </a:ext>
            </a:extLst>
          </p:cNvPr>
          <p:cNvSpPr txBox="1"/>
          <p:nvPr/>
        </p:nvSpPr>
        <p:spPr>
          <a:xfrm>
            <a:off x="8842443" y="2976664"/>
            <a:ext cx="8188257" cy="62887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UGSS College</a:t>
            </a:r>
            <a:endParaRPr lang="en-US" sz="3200" b="1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ECA/CCA department</a:t>
            </a:r>
            <a:endParaRPr lang="en-US" sz="3200" b="1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Subject Teacher</a:t>
            </a:r>
            <a:endParaRPr lang="en-US" sz="32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03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20917" y="831503"/>
            <a:ext cx="7222034" cy="96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6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Issued Share Capital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20917" y="2213521"/>
            <a:ext cx="1375619" cy="2201019"/>
          </a:xfrm>
          <a:custGeom>
            <a:avLst/>
            <a:gdLst/>
            <a:ahLst/>
            <a:cxnLst/>
            <a:rect l="l" t="t" r="r" b="b"/>
            <a:pathLst>
              <a:path w="1375619" h="2201019">
                <a:moveTo>
                  <a:pt x="0" y="0"/>
                </a:moveTo>
                <a:lnTo>
                  <a:pt x="1375619" y="0"/>
                </a:lnTo>
                <a:lnTo>
                  <a:pt x="1375619" y="2201019"/>
                </a:lnTo>
                <a:lnTo>
                  <a:pt x="0" y="2201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9" b="-12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9087" y="2459980"/>
            <a:ext cx="3611016" cy="4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Shares Offered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09087" y="3009602"/>
            <a:ext cx="7715994" cy="97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Issued share capital represents the total number of shares a company has actually issued and sold to investors.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820917" y="4414540"/>
            <a:ext cx="1375619" cy="2487066"/>
          </a:xfrm>
          <a:custGeom>
            <a:avLst/>
            <a:gdLst/>
            <a:ahLst/>
            <a:cxnLst/>
            <a:rect l="l" t="t" r="r" b="b"/>
            <a:pathLst>
              <a:path w="1375619" h="2487066">
                <a:moveTo>
                  <a:pt x="0" y="0"/>
                </a:moveTo>
                <a:lnTo>
                  <a:pt x="1375619" y="0"/>
                </a:lnTo>
                <a:lnTo>
                  <a:pt x="1375619" y="2487066"/>
                </a:lnTo>
                <a:lnTo>
                  <a:pt x="0" y="2487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" b="-12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09087" y="4660999"/>
            <a:ext cx="3611016" cy="47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Ownership Stake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09087" y="5210621"/>
            <a:ext cx="7715994" cy="14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issued share capital determines the proportional ownership and voting rights of the company's shareholders.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820917" y="6901606"/>
            <a:ext cx="1375619" cy="2487066"/>
          </a:xfrm>
          <a:custGeom>
            <a:avLst/>
            <a:gdLst/>
            <a:ahLst/>
            <a:cxnLst/>
            <a:rect l="l" t="t" r="r" b="b"/>
            <a:pathLst>
              <a:path w="1375619" h="2487066">
                <a:moveTo>
                  <a:pt x="0" y="0"/>
                </a:moveTo>
                <a:lnTo>
                  <a:pt x="1375619" y="0"/>
                </a:lnTo>
                <a:lnTo>
                  <a:pt x="1375619" y="2487066"/>
                </a:lnTo>
                <a:lnTo>
                  <a:pt x="0" y="24870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5" b="-12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09087" y="7148066"/>
            <a:ext cx="3611016" cy="4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Regulatory Oversight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09087" y="7697689"/>
            <a:ext cx="7715994" cy="14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issued share capital is closely monitored by regulatory authorities to ensure compliance with corporate laws and regulations.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448246"/>
            <a:ext cx="8590360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Subscribed Share Capital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2865685"/>
            <a:ext cx="4590604" cy="3498949"/>
            <a:chOff x="0" y="0"/>
            <a:chExt cx="6120805" cy="4665265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8065" cy="4652518"/>
            </a:xfrm>
            <a:custGeom>
              <a:avLst/>
              <a:gdLst/>
              <a:ahLst/>
              <a:cxnLst/>
              <a:rect l="l" t="t" r="r" b="b"/>
              <a:pathLst>
                <a:path w="6108065" h="4652518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93768"/>
                  </a:lnTo>
                  <a:cubicBezTo>
                    <a:pt x="6108065" y="4581525"/>
                    <a:pt x="6036945" y="4652518"/>
                    <a:pt x="5949188" y="4652518"/>
                  </a:cubicBezTo>
                  <a:lnTo>
                    <a:pt x="158877" y="4652518"/>
                  </a:lnTo>
                  <a:cubicBezTo>
                    <a:pt x="71120" y="4652518"/>
                    <a:pt x="0" y="4581525"/>
                    <a:pt x="0" y="449376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20765" cy="4665218"/>
            </a:xfrm>
            <a:custGeom>
              <a:avLst/>
              <a:gdLst/>
              <a:ahLst/>
              <a:cxnLst/>
              <a:rect l="l" t="t" r="r" b="b"/>
              <a:pathLst>
                <a:path w="6120765" h="4665218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500118"/>
                  </a:lnTo>
                  <a:lnTo>
                    <a:pt x="6114415" y="4500118"/>
                  </a:lnTo>
                  <a:lnTo>
                    <a:pt x="6120765" y="4500118"/>
                  </a:lnTo>
                  <a:cubicBezTo>
                    <a:pt x="6120765" y="4591304"/>
                    <a:pt x="6046724" y="4665218"/>
                    <a:pt x="5955538" y="4665218"/>
                  </a:cubicBezTo>
                  <a:lnTo>
                    <a:pt x="5955538" y="4658868"/>
                  </a:lnTo>
                  <a:lnTo>
                    <a:pt x="5955538" y="4665218"/>
                  </a:lnTo>
                  <a:lnTo>
                    <a:pt x="165227" y="4665218"/>
                  </a:lnTo>
                  <a:lnTo>
                    <a:pt x="165227" y="4658868"/>
                  </a:lnTo>
                  <a:lnTo>
                    <a:pt x="165227" y="4665218"/>
                  </a:lnTo>
                  <a:cubicBezTo>
                    <a:pt x="73914" y="4665218"/>
                    <a:pt x="0" y="4591304"/>
                    <a:pt x="0" y="4500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00118"/>
                  </a:lnTo>
                  <a:lnTo>
                    <a:pt x="6350" y="4500118"/>
                  </a:lnTo>
                  <a:lnTo>
                    <a:pt x="12700" y="4500118"/>
                  </a:lnTo>
                  <a:cubicBezTo>
                    <a:pt x="12700" y="4584319"/>
                    <a:pt x="81026" y="4652518"/>
                    <a:pt x="165227" y="4652518"/>
                  </a:cubicBezTo>
                  <a:lnTo>
                    <a:pt x="5955538" y="4652518"/>
                  </a:lnTo>
                  <a:cubicBezTo>
                    <a:pt x="6039739" y="4652518"/>
                    <a:pt x="6108065" y="4584319"/>
                    <a:pt x="6108065" y="450011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43280" y="3134916"/>
            <a:ext cx="377204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Investor Commitment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3280" y="3712964"/>
            <a:ext cx="3994994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Subscribed share capital refers to the portion of the authorized share capital that investors have committed to invest in the company.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10071" y="2865685"/>
            <a:ext cx="4590604" cy="3498949"/>
            <a:chOff x="0" y="0"/>
            <a:chExt cx="6120805" cy="4665265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08065" cy="4652518"/>
            </a:xfrm>
            <a:custGeom>
              <a:avLst/>
              <a:gdLst/>
              <a:ahLst/>
              <a:cxnLst/>
              <a:rect l="l" t="t" r="r" b="b"/>
              <a:pathLst>
                <a:path w="6108065" h="4652518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493768"/>
                  </a:lnTo>
                  <a:cubicBezTo>
                    <a:pt x="6108065" y="4581525"/>
                    <a:pt x="6036945" y="4652518"/>
                    <a:pt x="5949188" y="4652518"/>
                  </a:cubicBezTo>
                  <a:lnTo>
                    <a:pt x="158877" y="4652518"/>
                  </a:lnTo>
                  <a:cubicBezTo>
                    <a:pt x="71120" y="4652518"/>
                    <a:pt x="0" y="4581525"/>
                    <a:pt x="0" y="449376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20765" cy="4665218"/>
            </a:xfrm>
            <a:custGeom>
              <a:avLst/>
              <a:gdLst/>
              <a:ahLst/>
              <a:cxnLst/>
              <a:rect l="l" t="t" r="r" b="b"/>
              <a:pathLst>
                <a:path w="6120765" h="4665218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4500118"/>
                  </a:lnTo>
                  <a:lnTo>
                    <a:pt x="6114415" y="4500118"/>
                  </a:lnTo>
                  <a:lnTo>
                    <a:pt x="6120765" y="4500118"/>
                  </a:lnTo>
                  <a:cubicBezTo>
                    <a:pt x="6120765" y="4591304"/>
                    <a:pt x="6046724" y="4665218"/>
                    <a:pt x="5955538" y="4665218"/>
                  </a:cubicBezTo>
                  <a:lnTo>
                    <a:pt x="5955538" y="4658868"/>
                  </a:lnTo>
                  <a:lnTo>
                    <a:pt x="5955538" y="4665218"/>
                  </a:lnTo>
                  <a:lnTo>
                    <a:pt x="165227" y="4665218"/>
                  </a:lnTo>
                  <a:lnTo>
                    <a:pt x="165227" y="4658868"/>
                  </a:lnTo>
                  <a:lnTo>
                    <a:pt x="165227" y="4665218"/>
                  </a:lnTo>
                  <a:cubicBezTo>
                    <a:pt x="73914" y="4665218"/>
                    <a:pt x="0" y="4591304"/>
                    <a:pt x="0" y="4500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500118"/>
                  </a:lnTo>
                  <a:lnTo>
                    <a:pt x="6350" y="4500118"/>
                  </a:lnTo>
                  <a:lnTo>
                    <a:pt x="12700" y="4500118"/>
                  </a:lnTo>
                  <a:cubicBezTo>
                    <a:pt x="12700" y="4584319"/>
                    <a:pt x="81026" y="4652518"/>
                    <a:pt x="165227" y="4652518"/>
                  </a:cubicBezTo>
                  <a:lnTo>
                    <a:pt x="5955538" y="4652518"/>
                  </a:lnTo>
                  <a:cubicBezTo>
                    <a:pt x="6039739" y="4652518"/>
                    <a:pt x="6108065" y="4584319"/>
                    <a:pt x="6108065" y="4500118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53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007876" y="3134916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Funding Raised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7876" y="3712964"/>
            <a:ext cx="399499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subscribed share capital represents the actual funds that the company has raised through the sale of its shares.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45475" y="6638627"/>
            <a:ext cx="9455051" cy="2138065"/>
            <a:chOff x="0" y="0"/>
            <a:chExt cx="12606735" cy="285075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2594082" cy="2838069"/>
            </a:xfrm>
            <a:custGeom>
              <a:avLst/>
              <a:gdLst/>
              <a:ahLst/>
              <a:cxnLst/>
              <a:rect l="l" t="t" r="r" b="b"/>
              <a:pathLst>
                <a:path w="12594082" h="2838069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79319"/>
                  </a:lnTo>
                  <a:cubicBezTo>
                    <a:pt x="12594082" y="2767076"/>
                    <a:pt x="12522708" y="2838069"/>
                    <a:pt x="12434697" y="2838069"/>
                  </a:cubicBezTo>
                  <a:lnTo>
                    <a:pt x="159385" y="2838069"/>
                  </a:lnTo>
                  <a:cubicBezTo>
                    <a:pt x="71374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06782" cy="2850769"/>
            </a:xfrm>
            <a:custGeom>
              <a:avLst/>
              <a:gdLst/>
              <a:ahLst/>
              <a:cxnLst/>
              <a:rect l="l" t="t" r="r" b="b"/>
              <a:pathLst>
                <a:path w="12606782" h="2850769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85669"/>
                  </a:lnTo>
                  <a:lnTo>
                    <a:pt x="12600432" y="2685669"/>
                  </a:lnTo>
                  <a:lnTo>
                    <a:pt x="12606782" y="2685669"/>
                  </a:lnTo>
                  <a:cubicBezTo>
                    <a:pt x="12606782" y="2776855"/>
                    <a:pt x="12532614" y="2850769"/>
                    <a:pt x="12441047" y="2850769"/>
                  </a:cubicBezTo>
                  <a:lnTo>
                    <a:pt x="12441047" y="2844419"/>
                  </a:lnTo>
                  <a:lnTo>
                    <a:pt x="12441047" y="2850769"/>
                  </a:lnTo>
                  <a:lnTo>
                    <a:pt x="165735" y="2850769"/>
                  </a:lnTo>
                  <a:lnTo>
                    <a:pt x="165735" y="2844419"/>
                  </a:lnTo>
                  <a:lnTo>
                    <a:pt x="165735" y="2850769"/>
                  </a:lnTo>
                  <a:cubicBezTo>
                    <a:pt x="74295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735" y="2838069"/>
                  </a:cubicBezTo>
                  <a:lnTo>
                    <a:pt x="12441047" y="2838069"/>
                  </a:lnTo>
                  <a:cubicBezTo>
                    <a:pt x="12525502" y="2838069"/>
                    <a:pt x="12594082" y="2769743"/>
                    <a:pt x="12594082" y="2685669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43280" y="690785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Partial Payments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3280" y="7485906"/>
            <a:ext cx="885944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Subscribers may pay the full amount upfront or in installments, depending on the company's payment terms.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01421" y="901005"/>
            <a:ext cx="7075885" cy="94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Paid-up Share Capital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96659" y="2241947"/>
            <a:ext cx="9552683" cy="7091660"/>
            <a:chOff x="0" y="0"/>
            <a:chExt cx="12736910" cy="94555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36830" cy="9455531"/>
            </a:xfrm>
            <a:custGeom>
              <a:avLst/>
              <a:gdLst/>
              <a:ahLst/>
              <a:cxnLst/>
              <a:rect l="l" t="t" r="r" b="b"/>
              <a:pathLst>
                <a:path w="12736830" h="9455531">
                  <a:moveTo>
                    <a:pt x="0" y="157353"/>
                  </a:moveTo>
                  <a:cubicBezTo>
                    <a:pt x="0" y="70485"/>
                    <a:pt x="70485" y="0"/>
                    <a:pt x="157353" y="0"/>
                  </a:cubicBezTo>
                  <a:lnTo>
                    <a:pt x="12579477" y="0"/>
                  </a:lnTo>
                  <a:lnTo>
                    <a:pt x="12579477" y="6350"/>
                  </a:lnTo>
                  <a:lnTo>
                    <a:pt x="12579477" y="0"/>
                  </a:lnTo>
                  <a:cubicBezTo>
                    <a:pt x="12666345" y="0"/>
                    <a:pt x="12736830" y="70485"/>
                    <a:pt x="12736830" y="157353"/>
                  </a:cubicBezTo>
                  <a:lnTo>
                    <a:pt x="12730480" y="157353"/>
                  </a:lnTo>
                  <a:lnTo>
                    <a:pt x="12736830" y="157353"/>
                  </a:lnTo>
                  <a:lnTo>
                    <a:pt x="12736830" y="9298178"/>
                  </a:lnTo>
                  <a:lnTo>
                    <a:pt x="12730480" y="9298178"/>
                  </a:lnTo>
                  <a:lnTo>
                    <a:pt x="12736830" y="9298178"/>
                  </a:lnTo>
                  <a:cubicBezTo>
                    <a:pt x="12736830" y="9385047"/>
                    <a:pt x="12666345" y="9455531"/>
                    <a:pt x="12579477" y="9455531"/>
                  </a:cubicBezTo>
                  <a:lnTo>
                    <a:pt x="12579477" y="9449181"/>
                  </a:lnTo>
                  <a:lnTo>
                    <a:pt x="12579477" y="9455531"/>
                  </a:lnTo>
                  <a:lnTo>
                    <a:pt x="157353" y="9455531"/>
                  </a:lnTo>
                  <a:lnTo>
                    <a:pt x="157353" y="9449181"/>
                  </a:lnTo>
                  <a:lnTo>
                    <a:pt x="157353" y="9455531"/>
                  </a:lnTo>
                  <a:cubicBezTo>
                    <a:pt x="70485" y="9455531"/>
                    <a:pt x="0" y="9385046"/>
                    <a:pt x="0" y="9298178"/>
                  </a:cubicBezTo>
                  <a:lnTo>
                    <a:pt x="0" y="157353"/>
                  </a:lnTo>
                  <a:lnTo>
                    <a:pt x="6350" y="157353"/>
                  </a:lnTo>
                  <a:lnTo>
                    <a:pt x="0" y="157353"/>
                  </a:lnTo>
                  <a:moveTo>
                    <a:pt x="12700" y="157353"/>
                  </a:moveTo>
                  <a:lnTo>
                    <a:pt x="12700" y="9298178"/>
                  </a:lnTo>
                  <a:lnTo>
                    <a:pt x="6350" y="9298178"/>
                  </a:lnTo>
                  <a:lnTo>
                    <a:pt x="12700" y="9298178"/>
                  </a:lnTo>
                  <a:cubicBezTo>
                    <a:pt x="12700" y="9378061"/>
                    <a:pt x="77470" y="9442831"/>
                    <a:pt x="157353" y="9442831"/>
                  </a:cubicBezTo>
                  <a:lnTo>
                    <a:pt x="12579477" y="9442831"/>
                  </a:lnTo>
                  <a:cubicBezTo>
                    <a:pt x="12659360" y="9442831"/>
                    <a:pt x="12724130" y="9378061"/>
                    <a:pt x="12724130" y="9298178"/>
                  </a:cubicBezTo>
                  <a:lnTo>
                    <a:pt x="12724130" y="157353"/>
                  </a:lnTo>
                  <a:cubicBezTo>
                    <a:pt x="12724130" y="77470"/>
                    <a:pt x="12659360" y="12700"/>
                    <a:pt x="12579477" y="12700"/>
                  </a:cubicBezTo>
                  <a:lnTo>
                    <a:pt x="157353" y="12700"/>
                  </a:lnTo>
                  <a:lnTo>
                    <a:pt x="157353" y="6350"/>
                  </a:lnTo>
                  <a:lnTo>
                    <a:pt x="157353" y="12700"/>
                  </a:lnTo>
                  <a:cubicBezTo>
                    <a:pt x="77470" y="12700"/>
                    <a:pt x="12700" y="77470"/>
                    <a:pt x="12700" y="157353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810946" y="2256235"/>
            <a:ext cx="9524108" cy="2498080"/>
            <a:chOff x="0" y="0"/>
            <a:chExt cx="12698810" cy="33307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98857" cy="3330829"/>
            </a:xfrm>
            <a:custGeom>
              <a:avLst/>
              <a:gdLst/>
              <a:ahLst/>
              <a:cxnLst/>
              <a:rect l="l" t="t" r="r" b="b"/>
              <a:pathLst>
                <a:path w="12698857" h="3330829">
                  <a:moveTo>
                    <a:pt x="0" y="0"/>
                  </a:moveTo>
                  <a:lnTo>
                    <a:pt x="12698857" y="0"/>
                  </a:lnTo>
                  <a:lnTo>
                    <a:pt x="12698857" y="3330829"/>
                  </a:lnTo>
                  <a:lnTo>
                    <a:pt x="0" y="333082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080474" y="2332136"/>
            <a:ext cx="4218235" cy="52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47290" y="2332136"/>
            <a:ext cx="4218235" cy="225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Paid-up share capital represents the portion of the subscribed share capital that has been actually paid for by the shareholders.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10946" y="4754315"/>
            <a:ext cx="9524108" cy="2498080"/>
            <a:chOff x="0" y="0"/>
            <a:chExt cx="12698810" cy="33307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98857" cy="3330829"/>
            </a:xfrm>
            <a:custGeom>
              <a:avLst/>
              <a:gdLst/>
              <a:ahLst/>
              <a:cxnLst/>
              <a:rect l="l" t="t" r="r" b="b"/>
              <a:pathLst>
                <a:path w="12698857" h="3330829">
                  <a:moveTo>
                    <a:pt x="0" y="0"/>
                  </a:moveTo>
                  <a:lnTo>
                    <a:pt x="12698857" y="0"/>
                  </a:lnTo>
                  <a:lnTo>
                    <a:pt x="12698857" y="3330829"/>
                  </a:lnTo>
                  <a:lnTo>
                    <a:pt x="0" y="333082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080474" y="4830216"/>
            <a:ext cx="4218235" cy="52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Importance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47290" y="4830216"/>
            <a:ext cx="4218235" cy="225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Paid-up capital provides the company with the necessary working capital to fund its operations and finance its growth.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10946" y="7252395"/>
            <a:ext cx="9524108" cy="2066925"/>
            <a:chOff x="0" y="0"/>
            <a:chExt cx="12698810" cy="27559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698857" cy="2755900"/>
            </a:xfrm>
            <a:custGeom>
              <a:avLst/>
              <a:gdLst/>
              <a:ahLst/>
              <a:cxnLst/>
              <a:rect l="l" t="t" r="r" b="b"/>
              <a:pathLst>
                <a:path w="12698857" h="2755900">
                  <a:moveTo>
                    <a:pt x="0" y="0"/>
                  </a:moveTo>
                  <a:lnTo>
                    <a:pt x="12698857" y="0"/>
                  </a:lnTo>
                  <a:lnTo>
                    <a:pt x="12698857" y="2755900"/>
                  </a:lnTo>
                  <a:lnTo>
                    <a:pt x="0" y="275590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080474" y="7328298"/>
            <a:ext cx="4218235" cy="52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Regulatory Requirement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47290" y="7328298"/>
            <a:ext cx="4218235" cy="18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Companies must maintain a minimum level of paid-up share capital to comply with legal and regulatory requirements.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'The End' typed on a typewriter">
            <a:extLst>
              <a:ext uri="{FF2B5EF4-FFF2-40B4-BE49-F238E27FC236}">
                <a16:creationId xmlns:a16="http://schemas.microsoft.com/office/drawing/2014/main" id="{C8BE6BF4-2153-9DA7-0FF4-6C67BBDF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8" t="9091" r="21977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CA054-3743-93EC-9640-91F2C19186E1}"/>
              </a:ext>
            </a:extLst>
          </p:cNvPr>
          <p:cNvSpPr txBox="1"/>
          <p:nvPr/>
        </p:nvSpPr>
        <p:spPr>
          <a:xfrm>
            <a:off x="716971" y="4154271"/>
            <a:ext cx="6000404" cy="23354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Any questions??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596646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65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discussing work in conference room meeting">
            <a:extLst>
              <a:ext uri="{FF2B5EF4-FFF2-40B4-BE49-F238E27FC236}">
                <a16:creationId xmlns:a16="http://schemas.microsoft.com/office/drawing/2014/main" id="{71DC4387-54BC-8959-4691-CE753B6E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9" b="5811"/>
          <a:stretch/>
        </p:blipFill>
        <p:spPr>
          <a:xfrm>
            <a:off x="20" y="-11428"/>
            <a:ext cx="18287978" cy="103310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430"/>
            <a:ext cx="8349889" cy="1033104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295163" y="1283723"/>
            <a:ext cx="10331048" cy="77407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11472"/>
            <a:ext cx="3119269" cy="10298470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60165" y="4603141"/>
            <a:ext cx="6756989" cy="5683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3161835" y="-9727"/>
            <a:ext cx="5140740" cy="10319617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97058" y="-1592784"/>
            <a:ext cx="5523036" cy="18317157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" y="-11458"/>
            <a:ext cx="7319734" cy="10331059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83320-7DC0-6ADB-C990-34A6780DBE03}"/>
              </a:ext>
            </a:extLst>
          </p:cNvPr>
          <p:cNvSpPr txBox="1"/>
          <p:nvPr/>
        </p:nvSpPr>
        <p:spPr>
          <a:xfrm>
            <a:off x="1288542" y="3232782"/>
            <a:ext cx="6240349" cy="42589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TEAM:</a:t>
            </a:r>
            <a:br>
              <a:rPr lang="en-US" sz="38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8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Jhapendra kandel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Kohinoor karki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Christo bhattrai </a:t>
            </a:r>
          </a:p>
        </p:txBody>
      </p:sp>
    </p:spTree>
    <p:extLst>
      <p:ext uri="{BB962C8B-B14F-4D97-AF65-F5344CB8AC3E}">
        <p14:creationId xmlns:p14="http://schemas.microsoft.com/office/powerpoint/2010/main" val="358697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2265610"/>
            <a:ext cx="9445526" cy="263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sz="806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Share Capital: Meaning and Types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5239345"/>
            <a:ext cx="944552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 capital represents the funds raised by a company through the sale of shares to investors. It is a crucial component of a company's capital structure, providing the necessary resources for growth and expansion.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5475" y="7474892"/>
            <a:ext cx="463154" cy="463154"/>
            <a:chOff x="0" y="0"/>
            <a:chExt cx="617538" cy="6175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8935"/>
          </a:xfrm>
          <a:custGeom>
            <a:avLst/>
            <a:gdLst/>
            <a:ahLst/>
            <a:cxnLst/>
            <a:rect l="l" t="t" r="r" b="b"/>
            <a:pathLst>
              <a:path w="6858000" h="10288935">
                <a:moveTo>
                  <a:pt x="0" y="0"/>
                </a:moveTo>
                <a:lnTo>
                  <a:pt x="6858000" y="0"/>
                </a:lnTo>
                <a:lnTo>
                  <a:pt x="6858000" y="10288935"/>
                </a:lnTo>
                <a:lnTo>
                  <a:pt x="0" y="10288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r="-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4555" y="710207"/>
            <a:ext cx="9500890" cy="185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68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Introduction to Share Capital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9792" y="3284935"/>
            <a:ext cx="629542" cy="629543"/>
            <a:chOff x="0" y="0"/>
            <a:chExt cx="839390" cy="83939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26643" cy="826643"/>
            </a:xfrm>
            <a:custGeom>
              <a:avLst/>
              <a:gdLst/>
              <a:ahLst/>
              <a:cxnLst/>
              <a:rect l="l" t="t" r="r" b="b"/>
              <a:pathLst>
                <a:path w="826643" h="826643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72338" y="0"/>
                  </a:lnTo>
                  <a:cubicBezTo>
                    <a:pt x="757555" y="0"/>
                    <a:pt x="826643" y="69088"/>
                    <a:pt x="826643" y="154305"/>
                  </a:cubicBezTo>
                  <a:lnTo>
                    <a:pt x="826643" y="672338"/>
                  </a:lnTo>
                  <a:cubicBezTo>
                    <a:pt x="826643" y="757555"/>
                    <a:pt x="757555" y="826643"/>
                    <a:pt x="672338" y="826643"/>
                  </a:cubicBezTo>
                  <a:lnTo>
                    <a:pt x="154305" y="826643"/>
                  </a:lnTo>
                  <a:cubicBezTo>
                    <a:pt x="69088" y="826643"/>
                    <a:pt x="0" y="757555"/>
                    <a:pt x="0" y="67233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39343" cy="839343"/>
            </a:xfrm>
            <a:custGeom>
              <a:avLst/>
              <a:gdLst/>
              <a:ahLst/>
              <a:cxnLst/>
              <a:rect l="l" t="t" r="r" b="b"/>
              <a:pathLst>
                <a:path w="839343" h="839343">
                  <a:moveTo>
                    <a:pt x="0" y="160655"/>
                  </a:moveTo>
                  <a:cubicBezTo>
                    <a:pt x="0" y="72009"/>
                    <a:pt x="72009" y="0"/>
                    <a:pt x="160655" y="0"/>
                  </a:cubicBez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cubicBezTo>
                    <a:pt x="767461" y="0"/>
                    <a:pt x="839343" y="72009"/>
                    <a:pt x="839343" y="160655"/>
                  </a:cubicBezTo>
                  <a:lnTo>
                    <a:pt x="832993" y="160655"/>
                  </a:lnTo>
                  <a:lnTo>
                    <a:pt x="839343" y="160655"/>
                  </a:lnTo>
                  <a:lnTo>
                    <a:pt x="839343" y="678688"/>
                  </a:lnTo>
                  <a:lnTo>
                    <a:pt x="832993" y="678688"/>
                  </a:lnTo>
                  <a:lnTo>
                    <a:pt x="839343" y="678688"/>
                  </a:lnTo>
                  <a:cubicBezTo>
                    <a:pt x="839343" y="767461"/>
                    <a:pt x="767334" y="839343"/>
                    <a:pt x="678688" y="839343"/>
                  </a:cubicBezTo>
                  <a:lnTo>
                    <a:pt x="678688" y="832993"/>
                  </a:lnTo>
                  <a:lnTo>
                    <a:pt x="678688" y="839343"/>
                  </a:lnTo>
                  <a:lnTo>
                    <a:pt x="160655" y="839343"/>
                  </a:lnTo>
                  <a:lnTo>
                    <a:pt x="160655" y="832993"/>
                  </a:lnTo>
                  <a:lnTo>
                    <a:pt x="160655" y="839343"/>
                  </a:lnTo>
                  <a:cubicBezTo>
                    <a:pt x="72009" y="839343"/>
                    <a:pt x="0" y="767461"/>
                    <a:pt x="0" y="678688"/>
                  </a:cubicBezTo>
                  <a:lnTo>
                    <a:pt x="0" y="160655"/>
                  </a:lnTo>
                  <a:lnTo>
                    <a:pt x="6350" y="160655"/>
                  </a:lnTo>
                  <a:lnTo>
                    <a:pt x="0" y="160655"/>
                  </a:lnTo>
                  <a:moveTo>
                    <a:pt x="12700" y="160655"/>
                  </a:moveTo>
                  <a:lnTo>
                    <a:pt x="12700" y="678688"/>
                  </a:lnTo>
                  <a:lnTo>
                    <a:pt x="6350" y="678688"/>
                  </a:lnTo>
                  <a:lnTo>
                    <a:pt x="12700" y="678688"/>
                  </a:lnTo>
                  <a:cubicBezTo>
                    <a:pt x="12700" y="760476"/>
                    <a:pt x="78994" y="826643"/>
                    <a:pt x="160655" y="826643"/>
                  </a:cubicBezTo>
                  <a:lnTo>
                    <a:pt x="678688" y="826643"/>
                  </a:lnTo>
                  <a:cubicBezTo>
                    <a:pt x="760476" y="826643"/>
                    <a:pt x="826643" y="760349"/>
                    <a:pt x="826643" y="678688"/>
                  </a:cubicBezTo>
                  <a:lnTo>
                    <a:pt x="826643" y="160655"/>
                  </a:lnTo>
                  <a:cubicBezTo>
                    <a:pt x="826643" y="78994"/>
                    <a:pt x="760476" y="12700"/>
                    <a:pt x="678688" y="12700"/>
                  </a:cubicBezTo>
                  <a:lnTo>
                    <a:pt x="160655" y="12700"/>
                  </a:lnTo>
                  <a:lnTo>
                    <a:pt x="160655" y="6350"/>
                  </a:lnTo>
                  <a:lnTo>
                    <a:pt x="160655" y="12700"/>
                  </a:lnTo>
                  <a:cubicBezTo>
                    <a:pt x="78994" y="12700"/>
                    <a:pt x="12700" y="78994"/>
                    <a:pt x="12700" y="16065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81546" y="3430191"/>
            <a:ext cx="185886" cy="38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0054" y="3261123"/>
            <a:ext cx="3672631" cy="48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Fundamental Concept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60054" y="3811935"/>
            <a:ext cx="3717280" cy="23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 capital is the foundation of a company's financial structure, forming the basis for its operations and future development.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48052" y="3284935"/>
            <a:ext cx="629542" cy="629543"/>
            <a:chOff x="0" y="0"/>
            <a:chExt cx="839390" cy="839390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826643" cy="826643"/>
            </a:xfrm>
            <a:custGeom>
              <a:avLst/>
              <a:gdLst/>
              <a:ahLst/>
              <a:cxnLst/>
              <a:rect l="l" t="t" r="r" b="b"/>
              <a:pathLst>
                <a:path w="826643" h="826643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72338" y="0"/>
                  </a:lnTo>
                  <a:cubicBezTo>
                    <a:pt x="757555" y="0"/>
                    <a:pt x="826643" y="69088"/>
                    <a:pt x="826643" y="154305"/>
                  </a:cubicBezTo>
                  <a:lnTo>
                    <a:pt x="826643" y="672338"/>
                  </a:lnTo>
                  <a:cubicBezTo>
                    <a:pt x="826643" y="757555"/>
                    <a:pt x="757555" y="826643"/>
                    <a:pt x="672338" y="826643"/>
                  </a:cubicBezTo>
                  <a:lnTo>
                    <a:pt x="154305" y="826643"/>
                  </a:lnTo>
                  <a:cubicBezTo>
                    <a:pt x="69088" y="826643"/>
                    <a:pt x="0" y="757555"/>
                    <a:pt x="0" y="67233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39343" cy="839343"/>
            </a:xfrm>
            <a:custGeom>
              <a:avLst/>
              <a:gdLst/>
              <a:ahLst/>
              <a:cxnLst/>
              <a:rect l="l" t="t" r="r" b="b"/>
              <a:pathLst>
                <a:path w="839343" h="839343">
                  <a:moveTo>
                    <a:pt x="0" y="160655"/>
                  </a:moveTo>
                  <a:cubicBezTo>
                    <a:pt x="0" y="72009"/>
                    <a:pt x="72009" y="0"/>
                    <a:pt x="160655" y="0"/>
                  </a:cubicBez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cubicBezTo>
                    <a:pt x="767461" y="0"/>
                    <a:pt x="839343" y="72009"/>
                    <a:pt x="839343" y="160655"/>
                  </a:cubicBezTo>
                  <a:lnTo>
                    <a:pt x="832993" y="160655"/>
                  </a:lnTo>
                  <a:lnTo>
                    <a:pt x="839343" y="160655"/>
                  </a:lnTo>
                  <a:lnTo>
                    <a:pt x="839343" y="678688"/>
                  </a:lnTo>
                  <a:lnTo>
                    <a:pt x="832993" y="678688"/>
                  </a:lnTo>
                  <a:lnTo>
                    <a:pt x="839343" y="678688"/>
                  </a:lnTo>
                  <a:cubicBezTo>
                    <a:pt x="839343" y="767461"/>
                    <a:pt x="767334" y="839343"/>
                    <a:pt x="678688" y="839343"/>
                  </a:cubicBezTo>
                  <a:lnTo>
                    <a:pt x="678688" y="832993"/>
                  </a:lnTo>
                  <a:lnTo>
                    <a:pt x="678688" y="839343"/>
                  </a:lnTo>
                  <a:lnTo>
                    <a:pt x="160655" y="839343"/>
                  </a:lnTo>
                  <a:lnTo>
                    <a:pt x="160655" y="832993"/>
                  </a:lnTo>
                  <a:lnTo>
                    <a:pt x="160655" y="839343"/>
                  </a:lnTo>
                  <a:cubicBezTo>
                    <a:pt x="72009" y="839343"/>
                    <a:pt x="0" y="767461"/>
                    <a:pt x="0" y="678688"/>
                  </a:cubicBezTo>
                  <a:lnTo>
                    <a:pt x="0" y="160655"/>
                  </a:lnTo>
                  <a:lnTo>
                    <a:pt x="6350" y="160655"/>
                  </a:lnTo>
                  <a:lnTo>
                    <a:pt x="0" y="160655"/>
                  </a:lnTo>
                  <a:moveTo>
                    <a:pt x="12700" y="160655"/>
                  </a:moveTo>
                  <a:lnTo>
                    <a:pt x="12700" y="678688"/>
                  </a:lnTo>
                  <a:lnTo>
                    <a:pt x="6350" y="678688"/>
                  </a:lnTo>
                  <a:lnTo>
                    <a:pt x="12700" y="678688"/>
                  </a:lnTo>
                  <a:cubicBezTo>
                    <a:pt x="12700" y="760476"/>
                    <a:pt x="78994" y="826643"/>
                    <a:pt x="160655" y="826643"/>
                  </a:cubicBezTo>
                  <a:lnTo>
                    <a:pt x="678688" y="826643"/>
                  </a:lnTo>
                  <a:cubicBezTo>
                    <a:pt x="760476" y="826643"/>
                    <a:pt x="826643" y="760349"/>
                    <a:pt x="826643" y="678688"/>
                  </a:cubicBezTo>
                  <a:lnTo>
                    <a:pt x="826643" y="160655"/>
                  </a:lnTo>
                  <a:cubicBezTo>
                    <a:pt x="826643" y="78994"/>
                    <a:pt x="760476" y="12700"/>
                    <a:pt x="678688" y="12700"/>
                  </a:cubicBezTo>
                  <a:lnTo>
                    <a:pt x="160655" y="12700"/>
                  </a:lnTo>
                  <a:lnTo>
                    <a:pt x="160655" y="6350"/>
                  </a:lnTo>
                  <a:lnTo>
                    <a:pt x="160655" y="12700"/>
                  </a:lnTo>
                  <a:cubicBezTo>
                    <a:pt x="78994" y="12700"/>
                    <a:pt x="12700" y="78994"/>
                    <a:pt x="12700" y="16065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039742" y="3430191"/>
            <a:ext cx="246161" cy="38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48314" y="3261123"/>
            <a:ext cx="3717280" cy="93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Ownership Representation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48314" y="4264075"/>
            <a:ext cx="3717280" cy="274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Shares represent an individual's ownership stake in the company, entitling them to a portion of the profits and decision-making power.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9792" y="7585919"/>
            <a:ext cx="629542" cy="629542"/>
            <a:chOff x="0" y="0"/>
            <a:chExt cx="839390" cy="839390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26643" cy="826643"/>
            </a:xfrm>
            <a:custGeom>
              <a:avLst/>
              <a:gdLst/>
              <a:ahLst/>
              <a:cxnLst/>
              <a:rect l="l" t="t" r="r" b="b"/>
              <a:pathLst>
                <a:path w="826643" h="826643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72338" y="0"/>
                  </a:lnTo>
                  <a:cubicBezTo>
                    <a:pt x="757555" y="0"/>
                    <a:pt x="826643" y="69088"/>
                    <a:pt x="826643" y="154305"/>
                  </a:cubicBezTo>
                  <a:lnTo>
                    <a:pt x="826643" y="672338"/>
                  </a:lnTo>
                  <a:cubicBezTo>
                    <a:pt x="826643" y="757555"/>
                    <a:pt x="757555" y="826643"/>
                    <a:pt x="672338" y="826643"/>
                  </a:cubicBezTo>
                  <a:lnTo>
                    <a:pt x="154305" y="826643"/>
                  </a:lnTo>
                  <a:cubicBezTo>
                    <a:pt x="69088" y="826643"/>
                    <a:pt x="0" y="757555"/>
                    <a:pt x="0" y="672338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39343" cy="839343"/>
            </a:xfrm>
            <a:custGeom>
              <a:avLst/>
              <a:gdLst/>
              <a:ahLst/>
              <a:cxnLst/>
              <a:rect l="l" t="t" r="r" b="b"/>
              <a:pathLst>
                <a:path w="839343" h="839343">
                  <a:moveTo>
                    <a:pt x="0" y="160655"/>
                  </a:moveTo>
                  <a:cubicBezTo>
                    <a:pt x="0" y="72009"/>
                    <a:pt x="72009" y="0"/>
                    <a:pt x="160655" y="0"/>
                  </a:cubicBez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lnTo>
                    <a:pt x="678688" y="6350"/>
                  </a:lnTo>
                  <a:lnTo>
                    <a:pt x="678688" y="0"/>
                  </a:lnTo>
                  <a:cubicBezTo>
                    <a:pt x="767461" y="0"/>
                    <a:pt x="839343" y="72009"/>
                    <a:pt x="839343" y="160655"/>
                  </a:cubicBezTo>
                  <a:lnTo>
                    <a:pt x="832993" y="160655"/>
                  </a:lnTo>
                  <a:lnTo>
                    <a:pt x="839343" y="160655"/>
                  </a:lnTo>
                  <a:lnTo>
                    <a:pt x="839343" y="678688"/>
                  </a:lnTo>
                  <a:lnTo>
                    <a:pt x="832993" y="678688"/>
                  </a:lnTo>
                  <a:lnTo>
                    <a:pt x="839343" y="678688"/>
                  </a:lnTo>
                  <a:cubicBezTo>
                    <a:pt x="839343" y="767461"/>
                    <a:pt x="767334" y="839343"/>
                    <a:pt x="678688" y="839343"/>
                  </a:cubicBezTo>
                  <a:lnTo>
                    <a:pt x="678688" y="832993"/>
                  </a:lnTo>
                  <a:lnTo>
                    <a:pt x="678688" y="839343"/>
                  </a:lnTo>
                  <a:lnTo>
                    <a:pt x="160655" y="839343"/>
                  </a:lnTo>
                  <a:lnTo>
                    <a:pt x="160655" y="832993"/>
                  </a:lnTo>
                  <a:lnTo>
                    <a:pt x="160655" y="839343"/>
                  </a:lnTo>
                  <a:cubicBezTo>
                    <a:pt x="72009" y="839343"/>
                    <a:pt x="0" y="767461"/>
                    <a:pt x="0" y="678688"/>
                  </a:cubicBezTo>
                  <a:lnTo>
                    <a:pt x="0" y="160655"/>
                  </a:lnTo>
                  <a:lnTo>
                    <a:pt x="6350" y="160655"/>
                  </a:lnTo>
                  <a:lnTo>
                    <a:pt x="0" y="160655"/>
                  </a:lnTo>
                  <a:moveTo>
                    <a:pt x="12700" y="160655"/>
                  </a:moveTo>
                  <a:lnTo>
                    <a:pt x="12700" y="678688"/>
                  </a:lnTo>
                  <a:lnTo>
                    <a:pt x="6350" y="678688"/>
                  </a:lnTo>
                  <a:lnTo>
                    <a:pt x="12700" y="678688"/>
                  </a:lnTo>
                  <a:cubicBezTo>
                    <a:pt x="12700" y="760476"/>
                    <a:pt x="78994" y="826643"/>
                    <a:pt x="160655" y="826643"/>
                  </a:cubicBezTo>
                  <a:lnTo>
                    <a:pt x="678688" y="826643"/>
                  </a:lnTo>
                  <a:cubicBezTo>
                    <a:pt x="760476" y="826643"/>
                    <a:pt x="826643" y="760349"/>
                    <a:pt x="826643" y="678688"/>
                  </a:cubicBezTo>
                  <a:lnTo>
                    <a:pt x="826643" y="160655"/>
                  </a:lnTo>
                  <a:cubicBezTo>
                    <a:pt x="826643" y="78994"/>
                    <a:pt x="760476" y="12700"/>
                    <a:pt x="678688" y="12700"/>
                  </a:cubicBezTo>
                  <a:lnTo>
                    <a:pt x="160655" y="12700"/>
                  </a:lnTo>
                  <a:lnTo>
                    <a:pt x="160655" y="6350"/>
                  </a:lnTo>
                  <a:lnTo>
                    <a:pt x="160655" y="12700"/>
                  </a:lnTo>
                  <a:cubicBezTo>
                    <a:pt x="78994" y="12700"/>
                    <a:pt x="12700" y="78994"/>
                    <a:pt x="12700" y="16065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151632" y="7731175"/>
            <a:ext cx="245715" cy="38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60054" y="7562106"/>
            <a:ext cx="3617416" cy="48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Financing Growth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60054" y="8112919"/>
            <a:ext cx="8605391" cy="141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capital raised through share issuance can be used to fund new projects, expand operations, and strengthen the company's overall financial position.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848124"/>
            <a:ext cx="9141768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Definition of Share Capital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5252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Basics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216724"/>
            <a:ext cx="4972645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 capital refers to the total value of money invested in a company by its shareholders through the issuance and sale of shares.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5252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Ownership 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216724"/>
            <a:ext cx="4972645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share capital determines the ownership distribution and the voting rights of the company's shareholders.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525267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Financial Foundation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216724"/>
            <a:ext cx="4972645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It provides the necessary funds for a company to commence and continue its operations, finance growth, and meet its financial obligations.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7285" y="777479"/>
            <a:ext cx="9635430" cy="172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Characteristics of Share Capital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92522" y="2887266"/>
            <a:ext cx="4699099" cy="3166319"/>
            <a:chOff x="0" y="0"/>
            <a:chExt cx="6265465" cy="422175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252845" cy="4209034"/>
            </a:xfrm>
            <a:custGeom>
              <a:avLst/>
              <a:gdLst/>
              <a:ahLst/>
              <a:cxnLst/>
              <a:rect l="l" t="t" r="r" b="b"/>
              <a:pathLst>
                <a:path w="6252845" h="4209034">
                  <a:moveTo>
                    <a:pt x="0" y="143510"/>
                  </a:moveTo>
                  <a:cubicBezTo>
                    <a:pt x="0" y="64262"/>
                    <a:pt x="64389" y="0"/>
                    <a:pt x="143764" y="0"/>
                  </a:cubicBezTo>
                  <a:lnTo>
                    <a:pt x="6109081" y="0"/>
                  </a:lnTo>
                  <a:cubicBezTo>
                    <a:pt x="6188456" y="0"/>
                    <a:pt x="6252845" y="64262"/>
                    <a:pt x="6252845" y="143510"/>
                  </a:cubicBezTo>
                  <a:lnTo>
                    <a:pt x="6252845" y="4065524"/>
                  </a:lnTo>
                  <a:cubicBezTo>
                    <a:pt x="6252845" y="4144772"/>
                    <a:pt x="6188456" y="4209034"/>
                    <a:pt x="6109081" y="4209034"/>
                  </a:cubicBezTo>
                  <a:lnTo>
                    <a:pt x="143764" y="4209034"/>
                  </a:lnTo>
                  <a:cubicBezTo>
                    <a:pt x="64389" y="4209034"/>
                    <a:pt x="0" y="4144772"/>
                    <a:pt x="0" y="406552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265545" cy="4221734"/>
            </a:xfrm>
            <a:custGeom>
              <a:avLst/>
              <a:gdLst/>
              <a:ahLst/>
              <a:cxnLst/>
              <a:rect l="l" t="t" r="r" b="b"/>
              <a:pathLst>
                <a:path w="6265545" h="4221734">
                  <a:moveTo>
                    <a:pt x="0" y="149860"/>
                  </a:moveTo>
                  <a:cubicBezTo>
                    <a:pt x="0" y="67056"/>
                    <a:pt x="67183" y="0"/>
                    <a:pt x="150114" y="0"/>
                  </a:cubicBezTo>
                  <a:lnTo>
                    <a:pt x="6115431" y="0"/>
                  </a:lnTo>
                  <a:lnTo>
                    <a:pt x="6115431" y="6350"/>
                  </a:lnTo>
                  <a:lnTo>
                    <a:pt x="6115431" y="0"/>
                  </a:lnTo>
                  <a:cubicBezTo>
                    <a:pt x="6198362" y="0"/>
                    <a:pt x="6265545" y="67056"/>
                    <a:pt x="6265545" y="149860"/>
                  </a:cubicBezTo>
                  <a:lnTo>
                    <a:pt x="6259195" y="149860"/>
                  </a:lnTo>
                  <a:lnTo>
                    <a:pt x="6265545" y="149860"/>
                  </a:lnTo>
                  <a:lnTo>
                    <a:pt x="6265545" y="4071874"/>
                  </a:lnTo>
                  <a:lnTo>
                    <a:pt x="6259195" y="4071874"/>
                  </a:lnTo>
                  <a:lnTo>
                    <a:pt x="6265545" y="4071874"/>
                  </a:lnTo>
                  <a:cubicBezTo>
                    <a:pt x="6265545" y="4154678"/>
                    <a:pt x="6198362" y="4221734"/>
                    <a:pt x="6115431" y="4221734"/>
                  </a:cubicBezTo>
                  <a:lnTo>
                    <a:pt x="6115431" y="4215384"/>
                  </a:lnTo>
                  <a:lnTo>
                    <a:pt x="6115431" y="4221734"/>
                  </a:lnTo>
                  <a:lnTo>
                    <a:pt x="150114" y="4221734"/>
                  </a:lnTo>
                  <a:lnTo>
                    <a:pt x="150114" y="4215384"/>
                  </a:lnTo>
                  <a:lnTo>
                    <a:pt x="150114" y="4221734"/>
                  </a:lnTo>
                  <a:cubicBezTo>
                    <a:pt x="67183" y="4221734"/>
                    <a:pt x="0" y="4154678"/>
                    <a:pt x="0" y="4071874"/>
                  </a:cubicBezTo>
                  <a:lnTo>
                    <a:pt x="0" y="149860"/>
                  </a:lnTo>
                  <a:lnTo>
                    <a:pt x="6350" y="149860"/>
                  </a:lnTo>
                  <a:lnTo>
                    <a:pt x="0" y="149860"/>
                  </a:lnTo>
                  <a:moveTo>
                    <a:pt x="12700" y="149860"/>
                  </a:moveTo>
                  <a:lnTo>
                    <a:pt x="12700" y="4071874"/>
                  </a:lnTo>
                  <a:lnTo>
                    <a:pt x="6350" y="4071874"/>
                  </a:lnTo>
                  <a:lnTo>
                    <a:pt x="12700" y="4071874"/>
                  </a:lnTo>
                  <a:cubicBezTo>
                    <a:pt x="12700" y="4147693"/>
                    <a:pt x="74168" y="4209034"/>
                    <a:pt x="150114" y="4209034"/>
                  </a:cubicBezTo>
                  <a:lnTo>
                    <a:pt x="6115431" y="4209034"/>
                  </a:lnTo>
                  <a:cubicBezTo>
                    <a:pt x="6191250" y="4209034"/>
                    <a:pt x="6252845" y="4147566"/>
                    <a:pt x="6252845" y="4071874"/>
                  </a:cubicBezTo>
                  <a:lnTo>
                    <a:pt x="6252845" y="149860"/>
                  </a:lnTo>
                  <a:cubicBezTo>
                    <a:pt x="6252845" y="74041"/>
                    <a:pt x="6191377" y="12700"/>
                    <a:pt x="6115431" y="12700"/>
                  </a:cubicBezTo>
                  <a:lnTo>
                    <a:pt x="150114" y="12700"/>
                  </a:lnTo>
                  <a:lnTo>
                    <a:pt x="150114" y="6350"/>
                  </a:lnTo>
                  <a:lnTo>
                    <a:pt x="150114" y="12700"/>
                  </a:lnTo>
                  <a:cubicBezTo>
                    <a:pt x="74168" y="12700"/>
                    <a:pt x="12700" y="74168"/>
                    <a:pt x="12700" y="14986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63091" y="3129260"/>
            <a:ext cx="3365152" cy="44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Ownership Interest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3091" y="3655962"/>
            <a:ext cx="4157960" cy="212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Shares represent a proportional ownership stake in the company, entitling shareholders to a share of the profits and decision-making power.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38379" y="2887266"/>
            <a:ext cx="4699099" cy="3166319"/>
            <a:chOff x="0" y="0"/>
            <a:chExt cx="6265465" cy="4221758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252845" cy="4209034"/>
            </a:xfrm>
            <a:custGeom>
              <a:avLst/>
              <a:gdLst/>
              <a:ahLst/>
              <a:cxnLst/>
              <a:rect l="l" t="t" r="r" b="b"/>
              <a:pathLst>
                <a:path w="6252845" h="4209034">
                  <a:moveTo>
                    <a:pt x="0" y="143510"/>
                  </a:moveTo>
                  <a:cubicBezTo>
                    <a:pt x="0" y="64262"/>
                    <a:pt x="64389" y="0"/>
                    <a:pt x="143764" y="0"/>
                  </a:cubicBezTo>
                  <a:lnTo>
                    <a:pt x="6109081" y="0"/>
                  </a:lnTo>
                  <a:cubicBezTo>
                    <a:pt x="6188456" y="0"/>
                    <a:pt x="6252845" y="64262"/>
                    <a:pt x="6252845" y="143510"/>
                  </a:cubicBezTo>
                  <a:lnTo>
                    <a:pt x="6252845" y="4065524"/>
                  </a:lnTo>
                  <a:cubicBezTo>
                    <a:pt x="6252845" y="4144772"/>
                    <a:pt x="6188456" y="4209034"/>
                    <a:pt x="6109081" y="4209034"/>
                  </a:cubicBezTo>
                  <a:lnTo>
                    <a:pt x="143764" y="4209034"/>
                  </a:lnTo>
                  <a:cubicBezTo>
                    <a:pt x="64389" y="4209034"/>
                    <a:pt x="0" y="4144772"/>
                    <a:pt x="0" y="406552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265545" cy="4221734"/>
            </a:xfrm>
            <a:custGeom>
              <a:avLst/>
              <a:gdLst/>
              <a:ahLst/>
              <a:cxnLst/>
              <a:rect l="l" t="t" r="r" b="b"/>
              <a:pathLst>
                <a:path w="6265545" h="4221734">
                  <a:moveTo>
                    <a:pt x="0" y="149860"/>
                  </a:moveTo>
                  <a:cubicBezTo>
                    <a:pt x="0" y="67056"/>
                    <a:pt x="67183" y="0"/>
                    <a:pt x="150114" y="0"/>
                  </a:cubicBezTo>
                  <a:lnTo>
                    <a:pt x="6115431" y="0"/>
                  </a:lnTo>
                  <a:lnTo>
                    <a:pt x="6115431" y="6350"/>
                  </a:lnTo>
                  <a:lnTo>
                    <a:pt x="6115431" y="0"/>
                  </a:lnTo>
                  <a:cubicBezTo>
                    <a:pt x="6198362" y="0"/>
                    <a:pt x="6265545" y="67056"/>
                    <a:pt x="6265545" y="149860"/>
                  </a:cubicBezTo>
                  <a:lnTo>
                    <a:pt x="6259195" y="149860"/>
                  </a:lnTo>
                  <a:lnTo>
                    <a:pt x="6265545" y="149860"/>
                  </a:lnTo>
                  <a:lnTo>
                    <a:pt x="6265545" y="4071874"/>
                  </a:lnTo>
                  <a:lnTo>
                    <a:pt x="6259195" y="4071874"/>
                  </a:lnTo>
                  <a:lnTo>
                    <a:pt x="6265545" y="4071874"/>
                  </a:lnTo>
                  <a:cubicBezTo>
                    <a:pt x="6265545" y="4154678"/>
                    <a:pt x="6198362" y="4221734"/>
                    <a:pt x="6115431" y="4221734"/>
                  </a:cubicBezTo>
                  <a:lnTo>
                    <a:pt x="6115431" y="4215384"/>
                  </a:lnTo>
                  <a:lnTo>
                    <a:pt x="6115431" y="4221734"/>
                  </a:lnTo>
                  <a:lnTo>
                    <a:pt x="150114" y="4221734"/>
                  </a:lnTo>
                  <a:lnTo>
                    <a:pt x="150114" y="4215384"/>
                  </a:lnTo>
                  <a:lnTo>
                    <a:pt x="150114" y="4221734"/>
                  </a:lnTo>
                  <a:cubicBezTo>
                    <a:pt x="67183" y="4221734"/>
                    <a:pt x="0" y="4154678"/>
                    <a:pt x="0" y="4071874"/>
                  </a:cubicBezTo>
                  <a:lnTo>
                    <a:pt x="0" y="149860"/>
                  </a:lnTo>
                  <a:lnTo>
                    <a:pt x="6350" y="149860"/>
                  </a:lnTo>
                  <a:lnTo>
                    <a:pt x="0" y="149860"/>
                  </a:lnTo>
                  <a:moveTo>
                    <a:pt x="12700" y="149860"/>
                  </a:moveTo>
                  <a:lnTo>
                    <a:pt x="12700" y="4071874"/>
                  </a:lnTo>
                  <a:lnTo>
                    <a:pt x="6350" y="4071874"/>
                  </a:lnTo>
                  <a:lnTo>
                    <a:pt x="12700" y="4071874"/>
                  </a:lnTo>
                  <a:cubicBezTo>
                    <a:pt x="12700" y="4147693"/>
                    <a:pt x="74168" y="4209034"/>
                    <a:pt x="150114" y="4209034"/>
                  </a:cubicBezTo>
                  <a:lnTo>
                    <a:pt x="6115431" y="4209034"/>
                  </a:lnTo>
                  <a:cubicBezTo>
                    <a:pt x="6191250" y="4209034"/>
                    <a:pt x="6252845" y="4147566"/>
                    <a:pt x="6252845" y="4071874"/>
                  </a:cubicBezTo>
                  <a:lnTo>
                    <a:pt x="6252845" y="149860"/>
                  </a:lnTo>
                  <a:cubicBezTo>
                    <a:pt x="6252845" y="74041"/>
                    <a:pt x="6191377" y="12700"/>
                    <a:pt x="6115431" y="12700"/>
                  </a:cubicBezTo>
                  <a:lnTo>
                    <a:pt x="150114" y="12700"/>
                  </a:lnTo>
                  <a:lnTo>
                    <a:pt x="150114" y="6350"/>
                  </a:lnTo>
                  <a:lnTo>
                    <a:pt x="150114" y="12700"/>
                  </a:lnTo>
                  <a:cubicBezTo>
                    <a:pt x="74168" y="12700"/>
                    <a:pt x="12700" y="74168"/>
                    <a:pt x="12700" y="14986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108948" y="3129260"/>
            <a:ext cx="3365152" cy="44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Transferability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08948" y="3655962"/>
            <a:ext cx="4157960" cy="171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Shares can be freely traded on stock exchanges, allowing investors to buy and sell their ownership interests.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92522" y="6300341"/>
            <a:ext cx="4699099" cy="3166319"/>
            <a:chOff x="0" y="0"/>
            <a:chExt cx="6265465" cy="422175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252845" cy="4209034"/>
            </a:xfrm>
            <a:custGeom>
              <a:avLst/>
              <a:gdLst/>
              <a:ahLst/>
              <a:cxnLst/>
              <a:rect l="l" t="t" r="r" b="b"/>
              <a:pathLst>
                <a:path w="6252845" h="4209034">
                  <a:moveTo>
                    <a:pt x="0" y="143510"/>
                  </a:moveTo>
                  <a:cubicBezTo>
                    <a:pt x="0" y="64262"/>
                    <a:pt x="64389" y="0"/>
                    <a:pt x="143764" y="0"/>
                  </a:cubicBezTo>
                  <a:lnTo>
                    <a:pt x="6109081" y="0"/>
                  </a:lnTo>
                  <a:cubicBezTo>
                    <a:pt x="6188456" y="0"/>
                    <a:pt x="6252845" y="64262"/>
                    <a:pt x="6252845" y="143510"/>
                  </a:cubicBezTo>
                  <a:lnTo>
                    <a:pt x="6252845" y="4065524"/>
                  </a:lnTo>
                  <a:cubicBezTo>
                    <a:pt x="6252845" y="4144772"/>
                    <a:pt x="6188456" y="4209034"/>
                    <a:pt x="6109081" y="4209034"/>
                  </a:cubicBezTo>
                  <a:lnTo>
                    <a:pt x="143764" y="4209034"/>
                  </a:lnTo>
                  <a:cubicBezTo>
                    <a:pt x="64389" y="4209034"/>
                    <a:pt x="0" y="4144772"/>
                    <a:pt x="0" y="406552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265545" cy="4221734"/>
            </a:xfrm>
            <a:custGeom>
              <a:avLst/>
              <a:gdLst/>
              <a:ahLst/>
              <a:cxnLst/>
              <a:rect l="l" t="t" r="r" b="b"/>
              <a:pathLst>
                <a:path w="6265545" h="4221734">
                  <a:moveTo>
                    <a:pt x="0" y="149860"/>
                  </a:moveTo>
                  <a:cubicBezTo>
                    <a:pt x="0" y="67056"/>
                    <a:pt x="67183" y="0"/>
                    <a:pt x="150114" y="0"/>
                  </a:cubicBezTo>
                  <a:lnTo>
                    <a:pt x="6115431" y="0"/>
                  </a:lnTo>
                  <a:lnTo>
                    <a:pt x="6115431" y="6350"/>
                  </a:lnTo>
                  <a:lnTo>
                    <a:pt x="6115431" y="0"/>
                  </a:lnTo>
                  <a:cubicBezTo>
                    <a:pt x="6198362" y="0"/>
                    <a:pt x="6265545" y="67056"/>
                    <a:pt x="6265545" y="149860"/>
                  </a:cubicBezTo>
                  <a:lnTo>
                    <a:pt x="6259195" y="149860"/>
                  </a:lnTo>
                  <a:lnTo>
                    <a:pt x="6265545" y="149860"/>
                  </a:lnTo>
                  <a:lnTo>
                    <a:pt x="6265545" y="4071874"/>
                  </a:lnTo>
                  <a:lnTo>
                    <a:pt x="6259195" y="4071874"/>
                  </a:lnTo>
                  <a:lnTo>
                    <a:pt x="6265545" y="4071874"/>
                  </a:lnTo>
                  <a:cubicBezTo>
                    <a:pt x="6265545" y="4154678"/>
                    <a:pt x="6198362" y="4221734"/>
                    <a:pt x="6115431" y="4221734"/>
                  </a:cubicBezTo>
                  <a:lnTo>
                    <a:pt x="6115431" y="4215384"/>
                  </a:lnTo>
                  <a:lnTo>
                    <a:pt x="6115431" y="4221734"/>
                  </a:lnTo>
                  <a:lnTo>
                    <a:pt x="150114" y="4221734"/>
                  </a:lnTo>
                  <a:lnTo>
                    <a:pt x="150114" y="4215384"/>
                  </a:lnTo>
                  <a:lnTo>
                    <a:pt x="150114" y="4221734"/>
                  </a:lnTo>
                  <a:cubicBezTo>
                    <a:pt x="67183" y="4221734"/>
                    <a:pt x="0" y="4154678"/>
                    <a:pt x="0" y="4071874"/>
                  </a:cubicBezTo>
                  <a:lnTo>
                    <a:pt x="0" y="149860"/>
                  </a:lnTo>
                  <a:lnTo>
                    <a:pt x="6350" y="149860"/>
                  </a:lnTo>
                  <a:lnTo>
                    <a:pt x="0" y="149860"/>
                  </a:lnTo>
                  <a:moveTo>
                    <a:pt x="12700" y="149860"/>
                  </a:moveTo>
                  <a:lnTo>
                    <a:pt x="12700" y="4071874"/>
                  </a:lnTo>
                  <a:lnTo>
                    <a:pt x="6350" y="4071874"/>
                  </a:lnTo>
                  <a:lnTo>
                    <a:pt x="12700" y="4071874"/>
                  </a:lnTo>
                  <a:cubicBezTo>
                    <a:pt x="12700" y="4147693"/>
                    <a:pt x="74168" y="4209034"/>
                    <a:pt x="150114" y="4209034"/>
                  </a:cubicBezTo>
                  <a:lnTo>
                    <a:pt x="6115431" y="4209034"/>
                  </a:lnTo>
                  <a:cubicBezTo>
                    <a:pt x="6191250" y="4209034"/>
                    <a:pt x="6252845" y="4147566"/>
                    <a:pt x="6252845" y="4071874"/>
                  </a:cubicBezTo>
                  <a:lnTo>
                    <a:pt x="6252845" y="149860"/>
                  </a:lnTo>
                  <a:cubicBezTo>
                    <a:pt x="6252845" y="74041"/>
                    <a:pt x="6191377" y="12700"/>
                    <a:pt x="6115431" y="12700"/>
                  </a:cubicBezTo>
                  <a:lnTo>
                    <a:pt x="150114" y="12700"/>
                  </a:lnTo>
                  <a:lnTo>
                    <a:pt x="150114" y="6350"/>
                  </a:lnTo>
                  <a:lnTo>
                    <a:pt x="150114" y="12700"/>
                  </a:lnTo>
                  <a:cubicBezTo>
                    <a:pt x="74168" y="12700"/>
                    <a:pt x="12700" y="74168"/>
                    <a:pt x="12700" y="14986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163091" y="6542335"/>
            <a:ext cx="3365152" cy="44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Limited Liability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3091" y="7069039"/>
            <a:ext cx="4157960" cy="171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Shareholders' liability is limited to the amount they have invested in the company, protecting them from personal financial losses.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838379" y="6300341"/>
            <a:ext cx="4699099" cy="3166319"/>
            <a:chOff x="0" y="0"/>
            <a:chExt cx="6265465" cy="4221758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6252845" cy="4209034"/>
            </a:xfrm>
            <a:custGeom>
              <a:avLst/>
              <a:gdLst/>
              <a:ahLst/>
              <a:cxnLst/>
              <a:rect l="l" t="t" r="r" b="b"/>
              <a:pathLst>
                <a:path w="6252845" h="4209034">
                  <a:moveTo>
                    <a:pt x="0" y="143510"/>
                  </a:moveTo>
                  <a:cubicBezTo>
                    <a:pt x="0" y="64262"/>
                    <a:pt x="64389" y="0"/>
                    <a:pt x="143764" y="0"/>
                  </a:cubicBezTo>
                  <a:lnTo>
                    <a:pt x="6109081" y="0"/>
                  </a:lnTo>
                  <a:cubicBezTo>
                    <a:pt x="6188456" y="0"/>
                    <a:pt x="6252845" y="64262"/>
                    <a:pt x="6252845" y="143510"/>
                  </a:cubicBezTo>
                  <a:lnTo>
                    <a:pt x="6252845" y="4065524"/>
                  </a:lnTo>
                  <a:cubicBezTo>
                    <a:pt x="6252845" y="4144772"/>
                    <a:pt x="6188456" y="4209034"/>
                    <a:pt x="6109081" y="4209034"/>
                  </a:cubicBezTo>
                  <a:lnTo>
                    <a:pt x="143764" y="4209034"/>
                  </a:lnTo>
                  <a:cubicBezTo>
                    <a:pt x="64389" y="4209034"/>
                    <a:pt x="0" y="4144772"/>
                    <a:pt x="0" y="406552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265545" cy="4221734"/>
            </a:xfrm>
            <a:custGeom>
              <a:avLst/>
              <a:gdLst/>
              <a:ahLst/>
              <a:cxnLst/>
              <a:rect l="l" t="t" r="r" b="b"/>
              <a:pathLst>
                <a:path w="6265545" h="4221734">
                  <a:moveTo>
                    <a:pt x="0" y="149860"/>
                  </a:moveTo>
                  <a:cubicBezTo>
                    <a:pt x="0" y="67056"/>
                    <a:pt x="67183" y="0"/>
                    <a:pt x="150114" y="0"/>
                  </a:cubicBezTo>
                  <a:lnTo>
                    <a:pt x="6115431" y="0"/>
                  </a:lnTo>
                  <a:lnTo>
                    <a:pt x="6115431" y="6350"/>
                  </a:lnTo>
                  <a:lnTo>
                    <a:pt x="6115431" y="0"/>
                  </a:lnTo>
                  <a:cubicBezTo>
                    <a:pt x="6198362" y="0"/>
                    <a:pt x="6265545" y="67056"/>
                    <a:pt x="6265545" y="149860"/>
                  </a:cubicBezTo>
                  <a:lnTo>
                    <a:pt x="6259195" y="149860"/>
                  </a:lnTo>
                  <a:lnTo>
                    <a:pt x="6265545" y="149860"/>
                  </a:lnTo>
                  <a:lnTo>
                    <a:pt x="6265545" y="4071874"/>
                  </a:lnTo>
                  <a:lnTo>
                    <a:pt x="6259195" y="4071874"/>
                  </a:lnTo>
                  <a:lnTo>
                    <a:pt x="6265545" y="4071874"/>
                  </a:lnTo>
                  <a:cubicBezTo>
                    <a:pt x="6265545" y="4154678"/>
                    <a:pt x="6198362" y="4221734"/>
                    <a:pt x="6115431" y="4221734"/>
                  </a:cubicBezTo>
                  <a:lnTo>
                    <a:pt x="6115431" y="4215384"/>
                  </a:lnTo>
                  <a:lnTo>
                    <a:pt x="6115431" y="4221734"/>
                  </a:lnTo>
                  <a:lnTo>
                    <a:pt x="150114" y="4221734"/>
                  </a:lnTo>
                  <a:lnTo>
                    <a:pt x="150114" y="4215384"/>
                  </a:lnTo>
                  <a:lnTo>
                    <a:pt x="150114" y="4221734"/>
                  </a:lnTo>
                  <a:cubicBezTo>
                    <a:pt x="67183" y="4221734"/>
                    <a:pt x="0" y="4154678"/>
                    <a:pt x="0" y="4071874"/>
                  </a:cubicBezTo>
                  <a:lnTo>
                    <a:pt x="0" y="149860"/>
                  </a:lnTo>
                  <a:lnTo>
                    <a:pt x="6350" y="149860"/>
                  </a:lnTo>
                  <a:lnTo>
                    <a:pt x="0" y="149860"/>
                  </a:lnTo>
                  <a:moveTo>
                    <a:pt x="12700" y="149860"/>
                  </a:moveTo>
                  <a:lnTo>
                    <a:pt x="12700" y="4071874"/>
                  </a:lnTo>
                  <a:lnTo>
                    <a:pt x="6350" y="4071874"/>
                  </a:lnTo>
                  <a:lnTo>
                    <a:pt x="12700" y="4071874"/>
                  </a:lnTo>
                  <a:cubicBezTo>
                    <a:pt x="12700" y="4147693"/>
                    <a:pt x="74168" y="4209034"/>
                    <a:pt x="150114" y="4209034"/>
                  </a:cubicBezTo>
                  <a:lnTo>
                    <a:pt x="6115431" y="4209034"/>
                  </a:lnTo>
                  <a:cubicBezTo>
                    <a:pt x="6191250" y="4209034"/>
                    <a:pt x="6252845" y="4147566"/>
                    <a:pt x="6252845" y="4071874"/>
                  </a:cubicBezTo>
                  <a:lnTo>
                    <a:pt x="6252845" y="149860"/>
                  </a:lnTo>
                  <a:cubicBezTo>
                    <a:pt x="6252845" y="74041"/>
                    <a:pt x="6191377" y="12700"/>
                    <a:pt x="6115431" y="12700"/>
                  </a:cubicBezTo>
                  <a:lnTo>
                    <a:pt x="150114" y="12700"/>
                  </a:lnTo>
                  <a:lnTo>
                    <a:pt x="150114" y="6350"/>
                  </a:lnTo>
                  <a:lnTo>
                    <a:pt x="150114" y="12700"/>
                  </a:lnTo>
                  <a:cubicBezTo>
                    <a:pt x="74168" y="12700"/>
                    <a:pt x="12700" y="74168"/>
                    <a:pt x="12700" y="14986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108948" y="6542335"/>
            <a:ext cx="3365152" cy="44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Dividend Entitlement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08948" y="7069039"/>
            <a:ext cx="4157960" cy="212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Shareholders have the right to receive a portion of the company's profits, known as dividends, based on their shareholding.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2820" y="976015"/>
            <a:ext cx="8636942" cy="88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Importance of Share Capital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61170" y="2243435"/>
            <a:ext cx="28575" cy="7019925"/>
            <a:chOff x="0" y="0"/>
            <a:chExt cx="38100" cy="9359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9359900"/>
            </a:xfrm>
            <a:custGeom>
              <a:avLst/>
              <a:gdLst/>
              <a:ahLst/>
              <a:cxnLst/>
              <a:rect l="l" t="t" r="r" b="b"/>
              <a:pathLst>
                <a:path w="38100" h="93599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340850"/>
                  </a:lnTo>
                  <a:cubicBezTo>
                    <a:pt x="38100" y="9351391"/>
                    <a:pt x="29591" y="9359900"/>
                    <a:pt x="19050" y="9359900"/>
                  </a:cubicBezTo>
                  <a:cubicBezTo>
                    <a:pt x="8509" y="9359900"/>
                    <a:pt x="0" y="9351391"/>
                    <a:pt x="0" y="93408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33897" y="2803029"/>
            <a:ext cx="892820" cy="28575"/>
            <a:chOff x="0" y="0"/>
            <a:chExt cx="1190427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0371" cy="38100"/>
            </a:xfrm>
            <a:custGeom>
              <a:avLst/>
              <a:gdLst/>
              <a:ahLst/>
              <a:cxnLst/>
              <a:rect l="l" t="t" r="r" b="b"/>
              <a:pathLst>
                <a:path w="119037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71321" y="0"/>
                  </a:lnTo>
                  <a:cubicBezTo>
                    <a:pt x="1181862" y="0"/>
                    <a:pt x="1190371" y="8509"/>
                    <a:pt x="1190371" y="19050"/>
                  </a:cubicBezTo>
                  <a:cubicBezTo>
                    <a:pt x="1190371" y="29591"/>
                    <a:pt x="1181862" y="38100"/>
                    <a:pt x="117132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83680" y="2525614"/>
            <a:ext cx="583555" cy="583555"/>
            <a:chOff x="0" y="0"/>
            <a:chExt cx="778073" cy="77807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765429" cy="765429"/>
            </a:xfrm>
            <a:custGeom>
              <a:avLst/>
              <a:gdLst/>
              <a:ahLst/>
              <a:cxnLst/>
              <a:rect l="l" t="t" r="r" b="b"/>
              <a:pathLst>
                <a:path w="765429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554" y="0"/>
                  </a:lnTo>
                  <a:cubicBezTo>
                    <a:pt x="701421" y="0"/>
                    <a:pt x="765429" y="64008"/>
                    <a:pt x="765429" y="142875"/>
                  </a:cubicBezTo>
                  <a:lnTo>
                    <a:pt x="765429" y="622554"/>
                  </a:lnTo>
                  <a:cubicBezTo>
                    <a:pt x="765429" y="701421"/>
                    <a:pt x="701421" y="765429"/>
                    <a:pt x="622554" y="765429"/>
                  </a:cubicBezTo>
                  <a:lnTo>
                    <a:pt x="142875" y="765429"/>
                  </a:lnTo>
                  <a:cubicBezTo>
                    <a:pt x="64008" y="765429"/>
                    <a:pt x="0" y="701421"/>
                    <a:pt x="0" y="62255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904" y="0"/>
                  </a:lnTo>
                  <a:lnTo>
                    <a:pt x="628904" y="6350"/>
                  </a:lnTo>
                  <a:lnTo>
                    <a:pt x="628904" y="0"/>
                  </a:lnTo>
                  <a:cubicBezTo>
                    <a:pt x="711327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904"/>
                  </a:lnTo>
                  <a:lnTo>
                    <a:pt x="771779" y="628904"/>
                  </a:lnTo>
                  <a:lnTo>
                    <a:pt x="778129" y="628904"/>
                  </a:lnTo>
                  <a:cubicBezTo>
                    <a:pt x="778129" y="711327"/>
                    <a:pt x="711327" y="778129"/>
                    <a:pt x="628904" y="778129"/>
                  </a:cubicBezTo>
                  <a:lnTo>
                    <a:pt x="628904" y="771779"/>
                  </a:lnTo>
                  <a:lnTo>
                    <a:pt x="628904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327"/>
                    <a:pt x="0" y="628904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904"/>
                  </a:lnTo>
                  <a:lnTo>
                    <a:pt x="6350" y="628904"/>
                  </a:lnTo>
                  <a:lnTo>
                    <a:pt x="12700" y="628904"/>
                  </a:lnTo>
                  <a:cubicBezTo>
                    <a:pt x="12700" y="704342"/>
                    <a:pt x="73787" y="765429"/>
                    <a:pt x="149225" y="765429"/>
                  </a:cubicBezTo>
                  <a:lnTo>
                    <a:pt x="628904" y="765429"/>
                  </a:lnTo>
                  <a:cubicBezTo>
                    <a:pt x="704342" y="765429"/>
                    <a:pt x="765429" y="704342"/>
                    <a:pt x="765429" y="628904"/>
                  </a:cubicBezTo>
                  <a:lnTo>
                    <a:pt x="765429" y="149225"/>
                  </a:lnTo>
                  <a:cubicBezTo>
                    <a:pt x="765429" y="73787"/>
                    <a:pt x="704215" y="12700"/>
                    <a:pt x="628904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89360" y="2654499"/>
            <a:ext cx="172045" cy="36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78609" y="2469951"/>
            <a:ext cx="3348484" cy="44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Financing Growth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78609" y="2993826"/>
            <a:ext cx="7858571" cy="130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Share capital provides the necessary funds for a company to expand its operations, invest in new projects, and enhance its competitiveness.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33897" y="5364064"/>
            <a:ext cx="892820" cy="28575"/>
            <a:chOff x="0" y="0"/>
            <a:chExt cx="1190427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90371" cy="38100"/>
            </a:xfrm>
            <a:custGeom>
              <a:avLst/>
              <a:gdLst/>
              <a:ahLst/>
              <a:cxnLst/>
              <a:rect l="l" t="t" r="r" b="b"/>
              <a:pathLst>
                <a:path w="119037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71321" y="0"/>
                  </a:lnTo>
                  <a:cubicBezTo>
                    <a:pt x="1181862" y="0"/>
                    <a:pt x="1190371" y="8509"/>
                    <a:pt x="1190371" y="19050"/>
                  </a:cubicBezTo>
                  <a:cubicBezTo>
                    <a:pt x="1190371" y="29591"/>
                    <a:pt x="1181862" y="38100"/>
                    <a:pt x="117132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83680" y="5086647"/>
            <a:ext cx="583555" cy="583555"/>
            <a:chOff x="0" y="0"/>
            <a:chExt cx="778073" cy="77807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765429" cy="765429"/>
            </a:xfrm>
            <a:custGeom>
              <a:avLst/>
              <a:gdLst/>
              <a:ahLst/>
              <a:cxnLst/>
              <a:rect l="l" t="t" r="r" b="b"/>
              <a:pathLst>
                <a:path w="765429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554" y="0"/>
                  </a:lnTo>
                  <a:cubicBezTo>
                    <a:pt x="701421" y="0"/>
                    <a:pt x="765429" y="64008"/>
                    <a:pt x="765429" y="142875"/>
                  </a:cubicBezTo>
                  <a:lnTo>
                    <a:pt x="765429" y="622554"/>
                  </a:lnTo>
                  <a:cubicBezTo>
                    <a:pt x="765429" y="701421"/>
                    <a:pt x="701421" y="765429"/>
                    <a:pt x="622554" y="765429"/>
                  </a:cubicBezTo>
                  <a:lnTo>
                    <a:pt x="142875" y="765429"/>
                  </a:lnTo>
                  <a:cubicBezTo>
                    <a:pt x="64008" y="765429"/>
                    <a:pt x="0" y="701421"/>
                    <a:pt x="0" y="62255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904" y="0"/>
                  </a:lnTo>
                  <a:lnTo>
                    <a:pt x="628904" y="6350"/>
                  </a:lnTo>
                  <a:lnTo>
                    <a:pt x="628904" y="0"/>
                  </a:lnTo>
                  <a:cubicBezTo>
                    <a:pt x="711327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904"/>
                  </a:lnTo>
                  <a:lnTo>
                    <a:pt x="771779" y="628904"/>
                  </a:lnTo>
                  <a:lnTo>
                    <a:pt x="778129" y="628904"/>
                  </a:lnTo>
                  <a:cubicBezTo>
                    <a:pt x="778129" y="711327"/>
                    <a:pt x="711327" y="778129"/>
                    <a:pt x="628904" y="778129"/>
                  </a:cubicBezTo>
                  <a:lnTo>
                    <a:pt x="628904" y="771779"/>
                  </a:lnTo>
                  <a:lnTo>
                    <a:pt x="628904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327"/>
                    <a:pt x="0" y="628904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904"/>
                  </a:lnTo>
                  <a:lnTo>
                    <a:pt x="6350" y="628904"/>
                  </a:lnTo>
                  <a:lnTo>
                    <a:pt x="12700" y="628904"/>
                  </a:lnTo>
                  <a:cubicBezTo>
                    <a:pt x="12700" y="704342"/>
                    <a:pt x="73787" y="765429"/>
                    <a:pt x="149225" y="765429"/>
                  </a:cubicBezTo>
                  <a:lnTo>
                    <a:pt x="628904" y="765429"/>
                  </a:lnTo>
                  <a:cubicBezTo>
                    <a:pt x="704342" y="765429"/>
                    <a:pt x="765429" y="704342"/>
                    <a:pt x="765429" y="628904"/>
                  </a:cubicBezTo>
                  <a:lnTo>
                    <a:pt x="765429" y="149225"/>
                  </a:lnTo>
                  <a:cubicBezTo>
                    <a:pt x="765429" y="73787"/>
                    <a:pt x="704215" y="12700"/>
                    <a:pt x="628904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161529" y="5215532"/>
            <a:ext cx="227856" cy="36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78609" y="5030986"/>
            <a:ext cx="3348484" cy="44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Risk Mitigation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78609" y="5554861"/>
            <a:ext cx="7858571" cy="130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strong share capital base helps a company withstand economic fluctuations and mitigate financial risks, ensuring long-term sustainability.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33897" y="7925097"/>
            <a:ext cx="892820" cy="28575"/>
            <a:chOff x="0" y="0"/>
            <a:chExt cx="1190427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90371" cy="38100"/>
            </a:xfrm>
            <a:custGeom>
              <a:avLst/>
              <a:gdLst/>
              <a:ahLst/>
              <a:cxnLst/>
              <a:rect l="l" t="t" r="r" b="b"/>
              <a:pathLst>
                <a:path w="1190371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71321" y="0"/>
                  </a:lnTo>
                  <a:cubicBezTo>
                    <a:pt x="1181862" y="0"/>
                    <a:pt x="1190371" y="8509"/>
                    <a:pt x="1190371" y="19050"/>
                  </a:cubicBezTo>
                  <a:cubicBezTo>
                    <a:pt x="1190371" y="29591"/>
                    <a:pt x="1181862" y="38100"/>
                    <a:pt x="117132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83680" y="7647682"/>
            <a:ext cx="583555" cy="583555"/>
            <a:chOff x="0" y="0"/>
            <a:chExt cx="778073" cy="77807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765429" cy="765429"/>
            </a:xfrm>
            <a:custGeom>
              <a:avLst/>
              <a:gdLst/>
              <a:ahLst/>
              <a:cxnLst/>
              <a:rect l="l" t="t" r="r" b="b"/>
              <a:pathLst>
                <a:path w="765429" h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554" y="0"/>
                  </a:lnTo>
                  <a:cubicBezTo>
                    <a:pt x="701421" y="0"/>
                    <a:pt x="765429" y="64008"/>
                    <a:pt x="765429" y="142875"/>
                  </a:cubicBezTo>
                  <a:lnTo>
                    <a:pt x="765429" y="622554"/>
                  </a:lnTo>
                  <a:cubicBezTo>
                    <a:pt x="765429" y="701421"/>
                    <a:pt x="701421" y="765429"/>
                    <a:pt x="622554" y="765429"/>
                  </a:cubicBezTo>
                  <a:lnTo>
                    <a:pt x="142875" y="765429"/>
                  </a:lnTo>
                  <a:cubicBezTo>
                    <a:pt x="64008" y="765429"/>
                    <a:pt x="0" y="701421"/>
                    <a:pt x="0" y="622554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78129" cy="778129"/>
            </a:xfrm>
            <a:custGeom>
              <a:avLst/>
              <a:gdLst/>
              <a:ahLst/>
              <a:cxnLst/>
              <a:rect l="l" t="t" r="r" b="b"/>
              <a:pathLst>
                <a:path w="778129" h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904" y="0"/>
                  </a:lnTo>
                  <a:lnTo>
                    <a:pt x="628904" y="6350"/>
                  </a:lnTo>
                  <a:lnTo>
                    <a:pt x="628904" y="0"/>
                  </a:lnTo>
                  <a:cubicBezTo>
                    <a:pt x="711327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904"/>
                  </a:lnTo>
                  <a:lnTo>
                    <a:pt x="771779" y="628904"/>
                  </a:lnTo>
                  <a:lnTo>
                    <a:pt x="778129" y="628904"/>
                  </a:lnTo>
                  <a:cubicBezTo>
                    <a:pt x="778129" y="711327"/>
                    <a:pt x="711327" y="778129"/>
                    <a:pt x="628904" y="778129"/>
                  </a:cubicBezTo>
                  <a:lnTo>
                    <a:pt x="628904" y="771779"/>
                  </a:lnTo>
                  <a:lnTo>
                    <a:pt x="628904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327"/>
                    <a:pt x="0" y="628904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904"/>
                  </a:lnTo>
                  <a:lnTo>
                    <a:pt x="6350" y="628904"/>
                  </a:lnTo>
                  <a:lnTo>
                    <a:pt x="12700" y="628904"/>
                  </a:lnTo>
                  <a:cubicBezTo>
                    <a:pt x="12700" y="704342"/>
                    <a:pt x="73787" y="765429"/>
                    <a:pt x="149225" y="765429"/>
                  </a:cubicBezTo>
                  <a:lnTo>
                    <a:pt x="628904" y="765429"/>
                  </a:lnTo>
                  <a:cubicBezTo>
                    <a:pt x="704342" y="765429"/>
                    <a:pt x="765429" y="704342"/>
                    <a:pt x="765429" y="628904"/>
                  </a:cubicBezTo>
                  <a:lnTo>
                    <a:pt x="765429" y="149225"/>
                  </a:lnTo>
                  <a:cubicBezTo>
                    <a:pt x="765429" y="73787"/>
                    <a:pt x="704215" y="12700"/>
                    <a:pt x="628904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161678" y="7776567"/>
            <a:ext cx="227410" cy="36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78609" y="7592020"/>
            <a:ext cx="3348484" cy="44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Credibility and Trust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78609" y="8115895"/>
            <a:ext cx="7858571" cy="89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well-capitalized company is perceived as more reliable and trustworthy by investors, creditors, and other stakeholders.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77757" y="873919"/>
            <a:ext cx="7018884" cy="919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Types of Share Capital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777757" y="2187328"/>
            <a:ext cx="656927" cy="656927"/>
          </a:xfrm>
          <a:custGeom>
            <a:avLst/>
            <a:gdLst/>
            <a:ahLst/>
            <a:cxnLst/>
            <a:rect l="l" t="t" r="r" b="b"/>
            <a:pathLst>
              <a:path w="656927" h="656927">
                <a:moveTo>
                  <a:pt x="0" y="0"/>
                </a:moveTo>
                <a:lnTo>
                  <a:pt x="656928" y="0"/>
                </a:lnTo>
                <a:lnTo>
                  <a:pt x="656928" y="656927"/>
                </a:lnTo>
                <a:lnTo>
                  <a:pt x="0" y="656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77757" y="3078361"/>
            <a:ext cx="3449241" cy="45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Authorized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77757" y="3609975"/>
            <a:ext cx="4598194" cy="176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maximum amount of share capital a company is authorized to issue, as specified in its incorporation documents.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2770049" y="2187328"/>
            <a:ext cx="656927" cy="656927"/>
          </a:xfrm>
          <a:custGeom>
            <a:avLst/>
            <a:gdLst/>
            <a:ahLst/>
            <a:cxnLst/>
            <a:rect l="l" t="t" r="r" b="b"/>
            <a:pathLst>
              <a:path w="656927" h="656927">
                <a:moveTo>
                  <a:pt x="0" y="0"/>
                </a:moveTo>
                <a:lnTo>
                  <a:pt x="656927" y="0"/>
                </a:lnTo>
                <a:lnTo>
                  <a:pt x="656927" y="656927"/>
                </a:lnTo>
                <a:lnTo>
                  <a:pt x="0" y="656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770049" y="3078361"/>
            <a:ext cx="3449241" cy="45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Issued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70049" y="3609975"/>
            <a:ext cx="4598194" cy="176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total number of shares a company has actually issued and sold to investors, representing the company's ownership structure.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777757" y="6165800"/>
            <a:ext cx="656927" cy="656927"/>
          </a:xfrm>
          <a:custGeom>
            <a:avLst/>
            <a:gdLst/>
            <a:ahLst/>
            <a:cxnLst/>
            <a:rect l="l" t="t" r="r" b="b"/>
            <a:pathLst>
              <a:path w="656927" h="656927">
                <a:moveTo>
                  <a:pt x="0" y="0"/>
                </a:moveTo>
                <a:lnTo>
                  <a:pt x="656928" y="0"/>
                </a:lnTo>
                <a:lnTo>
                  <a:pt x="656928" y="656927"/>
                </a:lnTo>
                <a:lnTo>
                  <a:pt x="0" y="656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77757" y="7056834"/>
            <a:ext cx="3449241" cy="45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Subscribed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77757" y="7588449"/>
            <a:ext cx="4598194" cy="176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amount of share capital that investors have committed to invest in the company by subscribing to the offered shares.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12770049" y="6165800"/>
            <a:ext cx="656927" cy="656927"/>
          </a:xfrm>
          <a:custGeom>
            <a:avLst/>
            <a:gdLst/>
            <a:ahLst/>
            <a:cxnLst/>
            <a:rect l="l" t="t" r="r" b="b"/>
            <a:pathLst>
              <a:path w="656927" h="656927">
                <a:moveTo>
                  <a:pt x="0" y="0"/>
                </a:moveTo>
                <a:lnTo>
                  <a:pt x="656927" y="0"/>
                </a:lnTo>
                <a:lnTo>
                  <a:pt x="656927" y="656927"/>
                </a:lnTo>
                <a:lnTo>
                  <a:pt x="0" y="656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770049" y="7056834"/>
            <a:ext cx="3449241" cy="45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Paid-up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70049" y="7588449"/>
            <a:ext cx="4598194" cy="176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portion of the subscribed share capital that has been actually paid for by the shareholders, providing the company with working capital.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621310"/>
            <a:ext cx="8573244" cy="9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Authorized Share Capital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298454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Definition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989910"/>
            <a:ext cx="4972645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Authorized share capital refers to the maximum amount of share capital a company is legally permitted to issue and sell to investors.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4298454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Flexibility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4989910"/>
            <a:ext cx="4972645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Companies can increase their authorized share capital to accommodate future growth and financing needs, subject to shareholder approval.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4298454"/>
            <a:ext cx="417715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Regulatory Requirement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4989910"/>
            <a:ext cx="4972645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authorized share capital is typically specified in a company's incorporation documents or Articles of Association.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Share-Capital-Meaning-and-Types.pptx</dc:title>
  <cp:revision>45</cp:revision>
  <dcterms:created xsi:type="dcterms:W3CDTF">2006-08-16T00:00:00Z</dcterms:created>
  <dcterms:modified xsi:type="dcterms:W3CDTF">2024-11-09T14:28:38Z</dcterms:modified>
  <dc:identifier>DAGV_TngmuE</dc:identifier>
</cp:coreProperties>
</file>